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7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6E4E06-A425-4FA6-B616-5E618D7C660A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B3635-B719-47CC-BB48-B2FACAC16A0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93782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03054" indent="-270405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081621" indent="-216324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514269" indent="-216324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1946918" indent="-216324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379566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812214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244863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677511" indent="-21632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D40FE7D3-7B0B-46FB-897A-0638C03E7DE9}" type="slidenum">
              <a:rPr lang="es-PE" altLang="es-PE" smtClean="0">
                <a:latin typeface="Arial" charset="0"/>
              </a:rPr>
              <a:pPr/>
              <a:t>1</a:t>
            </a:fld>
            <a:endParaRPr lang="es-PE" altLang="es-PE" dirty="0">
              <a:latin typeface="Arial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E" altLang="es-PE" dirty="0"/>
          </a:p>
        </p:txBody>
      </p:sp>
    </p:spTree>
    <p:extLst>
      <p:ext uri="{BB962C8B-B14F-4D97-AF65-F5344CB8AC3E}">
        <p14:creationId xmlns:p14="http://schemas.microsoft.com/office/powerpoint/2010/main" val="3487877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9995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786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8847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0026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4538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203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680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4880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1567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3185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7382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685E6-7019-4835-A1FC-7657BBEDED86}" type="datetimeFigureOut">
              <a:rPr lang="es-PE" smtClean="0"/>
              <a:t>5/01/2026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292E3-523F-4460-B135-ED047FF4BE08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206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2402245" y="1517570"/>
            <a:ext cx="71277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altLang="es-PE" sz="1600" b="1" dirty="0">
                <a:solidFill>
                  <a:srgbClr val="FF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CICLO VI: INVESTIGACIÓN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1188726" y="2119064"/>
            <a:ext cx="1437847" cy="1041580"/>
            <a:chOff x="107504" y="1988917"/>
            <a:chExt cx="2088232" cy="1041580"/>
          </a:xfrm>
        </p:grpSpPr>
        <p:cxnSp>
          <p:nvCxnSpPr>
            <p:cNvPr id="29" name="Conector recto 28"/>
            <p:cNvCxnSpPr/>
            <p:nvPr/>
          </p:nvCxnSpPr>
          <p:spPr>
            <a:xfrm>
              <a:off x="2195736" y="2526441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upo 5"/>
            <p:cNvGrpSpPr/>
            <p:nvPr/>
          </p:nvGrpSpPr>
          <p:grpSpPr>
            <a:xfrm>
              <a:off x="107504" y="1988917"/>
              <a:ext cx="2088232" cy="1041580"/>
              <a:chOff x="107504" y="1988917"/>
              <a:chExt cx="2088232" cy="1041580"/>
            </a:xfrm>
          </p:grpSpPr>
          <p:cxnSp>
            <p:nvCxnSpPr>
              <p:cNvPr id="3" name="Conector recto 2"/>
              <p:cNvCxnSpPr/>
              <p:nvPr/>
            </p:nvCxnSpPr>
            <p:spPr>
              <a:xfrm>
                <a:off x="107504" y="2526441"/>
                <a:ext cx="0" cy="50405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Conector recto de flecha 4"/>
              <p:cNvCxnSpPr/>
              <p:nvPr/>
            </p:nvCxnSpPr>
            <p:spPr>
              <a:xfrm>
                <a:off x="107504" y="2772138"/>
                <a:ext cx="2088232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Rectangle 6"/>
              <p:cNvSpPr>
                <a:spLocks noChangeArrowheads="1"/>
              </p:cNvSpPr>
              <p:nvPr/>
            </p:nvSpPr>
            <p:spPr bwMode="auto">
              <a:xfrm>
                <a:off x="348887" y="1988917"/>
                <a:ext cx="1605465" cy="2179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s-MX" altLang="es-PE" sz="1200" b="1" dirty="0">
                    <a:solidFill>
                      <a:srgbClr val="00B050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SEMINARIO DE TESIS I</a:t>
                </a:r>
                <a:endParaRPr lang="en-US" altLang="es-PE" sz="1600" b="1" dirty="0">
                  <a:solidFill>
                    <a:srgbClr val="00B050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8" name="Grupo 7"/>
          <p:cNvGrpSpPr/>
          <p:nvPr/>
        </p:nvGrpSpPr>
        <p:grpSpPr>
          <a:xfrm>
            <a:off x="2710001" y="2129180"/>
            <a:ext cx="2017696" cy="1041580"/>
            <a:chOff x="2195736" y="1988917"/>
            <a:chExt cx="2089970" cy="1041580"/>
          </a:xfrm>
        </p:grpSpPr>
        <p:cxnSp>
          <p:nvCxnSpPr>
            <p:cNvPr id="30" name="Conector recto de flecha 29"/>
            <p:cNvCxnSpPr/>
            <p:nvPr/>
          </p:nvCxnSpPr>
          <p:spPr>
            <a:xfrm>
              <a:off x="2195736" y="2772138"/>
              <a:ext cx="20882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/>
            <p:cNvCxnSpPr/>
            <p:nvPr/>
          </p:nvCxnSpPr>
          <p:spPr>
            <a:xfrm>
              <a:off x="4285706" y="2526441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2437119" y="1988917"/>
              <a:ext cx="1605465" cy="217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s-MX" altLang="es-PE" sz="1200" b="1" dirty="0">
                  <a:solidFill>
                    <a:srgbClr val="00B050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SEMINARIO DE TESIS II</a:t>
              </a:r>
              <a:endParaRPr lang="en-US" altLang="es-PE" sz="1600" b="1" dirty="0">
                <a:solidFill>
                  <a:srgbClr val="00B050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4730068" y="2119064"/>
            <a:ext cx="2006049" cy="1041580"/>
            <a:chOff x="4285706" y="1988917"/>
            <a:chExt cx="2088232" cy="1041580"/>
          </a:xfrm>
        </p:grpSpPr>
        <p:cxnSp>
          <p:nvCxnSpPr>
            <p:cNvPr id="32" name="Conector recto de flecha 31"/>
            <p:cNvCxnSpPr/>
            <p:nvPr/>
          </p:nvCxnSpPr>
          <p:spPr>
            <a:xfrm>
              <a:off x="4285706" y="2772138"/>
              <a:ext cx="20882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/>
            <p:cNvCxnSpPr/>
            <p:nvPr/>
          </p:nvCxnSpPr>
          <p:spPr>
            <a:xfrm>
              <a:off x="6373938" y="2526441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6"/>
            <p:cNvSpPr>
              <a:spLocks noChangeArrowheads="1"/>
            </p:cNvSpPr>
            <p:nvPr/>
          </p:nvSpPr>
          <p:spPr bwMode="auto">
            <a:xfrm>
              <a:off x="4779806" y="1988917"/>
              <a:ext cx="1096555" cy="2179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s-MX" altLang="es-PE" sz="1200" b="1" dirty="0">
                  <a:solidFill>
                    <a:srgbClr val="00B050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SEMINARIO DE TESIS III</a:t>
              </a:r>
              <a:endParaRPr lang="en-US" altLang="es-PE" sz="1600" b="1" dirty="0">
                <a:solidFill>
                  <a:srgbClr val="00B050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8550720" y="2146265"/>
            <a:ext cx="2938859" cy="744032"/>
            <a:chOff x="6373938" y="2028106"/>
            <a:chExt cx="2545725" cy="744032"/>
          </a:xfrm>
        </p:grpSpPr>
        <p:cxnSp>
          <p:nvCxnSpPr>
            <p:cNvPr id="34" name="Conector recto de flecha 33"/>
            <p:cNvCxnSpPr>
              <a:cxnSpLocks/>
            </p:cNvCxnSpPr>
            <p:nvPr/>
          </p:nvCxnSpPr>
          <p:spPr>
            <a:xfrm flipV="1">
              <a:off x="6373938" y="2765509"/>
              <a:ext cx="2545725" cy="662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6"/>
            <p:cNvSpPr>
              <a:spLocks noChangeArrowheads="1"/>
            </p:cNvSpPr>
            <p:nvPr/>
          </p:nvSpPr>
          <p:spPr bwMode="auto">
            <a:xfrm>
              <a:off x="7141347" y="2028106"/>
              <a:ext cx="1222146" cy="228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s-MX" altLang="es-PE" sz="1200" b="1" dirty="0">
                  <a:solidFill>
                    <a:srgbClr val="00B050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SEMINARIO       DE TESIS V</a:t>
              </a:r>
              <a:endParaRPr lang="en-US" altLang="es-PE" sz="1600" b="1" dirty="0">
                <a:solidFill>
                  <a:srgbClr val="00B050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7" name="Conector recto 46"/>
          <p:cNvCxnSpPr/>
          <p:nvPr/>
        </p:nvCxnSpPr>
        <p:spPr>
          <a:xfrm>
            <a:off x="11199707" y="2443136"/>
            <a:ext cx="0" cy="86409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2" descr="Resultado de imagen para sustentando tesi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" t="41042" r="55274" b="10643"/>
          <a:stretch/>
        </p:blipFill>
        <p:spPr bwMode="auto">
          <a:xfrm>
            <a:off x="11093821" y="3069340"/>
            <a:ext cx="850949" cy="7346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9" name="Conector recto de flecha 58"/>
          <p:cNvCxnSpPr>
            <a:cxnSpLocks/>
          </p:cNvCxnSpPr>
          <p:nvPr/>
        </p:nvCxnSpPr>
        <p:spPr>
          <a:xfrm>
            <a:off x="2402245" y="3021540"/>
            <a:ext cx="7874" cy="1897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cxnSpLocks/>
          </p:cNvCxnSpPr>
          <p:nvPr/>
        </p:nvCxnSpPr>
        <p:spPr>
          <a:xfrm flipH="1">
            <a:off x="4555359" y="2960795"/>
            <a:ext cx="16640" cy="19117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/>
          <p:cNvCxnSpPr/>
          <p:nvPr/>
        </p:nvCxnSpPr>
        <p:spPr>
          <a:xfrm>
            <a:off x="6477878" y="2960795"/>
            <a:ext cx="13390" cy="5259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/>
          <p:cNvSpPr txBox="1"/>
          <p:nvPr/>
        </p:nvSpPr>
        <p:spPr>
          <a:xfrm>
            <a:off x="3044475" y="4909884"/>
            <a:ext cx="2841076" cy="1754326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82563" indent="-182563">
              <a:buFont typeface="+mj-lt"/>
              <a:buAutoNum type="arabicPeriod"/>
            </a:pPr>
            <a:r>
              <a:rPr lang="es-PE" sz="12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25 de mayo</a:t>
            </a:r>
          </a:p>
          <a:p>
            <a:pPr marL="182563">
              <a:tabLst>
                <a:tab pos="269875" algn="l"/>
              </a:tabLst>
            </a:pPr>
            <a:r>
              <a:rPr lang="es-P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Entrega Proyecto de  Tesis</a:t>
            </a:r>
          </a:p>
          <a:p>
            <a:pPr marL="177800" indent="-177800">
              <a:buFont typeface="+mj-lt"/>
              <a:buAutoNum type="arabicPeriod" startAt="2"/>
            </a:pPr>
            <a:r>
              <a:rPr lang="es-PE" sz="12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01, martes 02, miércoles 03, jueves 04 y viernes 05 de junio </a:t>
            </a:r>
          </a:p>
          <a:p>
            <a:pPr marL="182563"/>
            <a:r>
              <a:rPr lang="es-P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Exposición Proyecto de Tesis </a:t>
            </a:r>
          </a:p>
          <a:p>
            <a:pPr marL="468313" indent="-285750">
              <a:buFont typeface="Arial" panose="020B0604020202020204" pitchFamily="34" charset="0"/>
              <a:buChar char="•"/>
            </a:pPr>
            <a:r>
              <a:rPr lang="es-PE" sz="1200" b="1" dirty="0">
                <a:latin typeface="Century Gothic" panose="020B0502020202020204" pitchFamily="34" charset="0"/>
              </a:rPr>
              <a:t>Ante Consejo de Investigación/Jurado Examinador</a:t>
            </a:r>
          </a:p>
        </p:txBody>
      </p:sp>
      <p:sp>
        <p:nvSpPr>
          <p:cNvPr id="115" name="Elipse 114"/>
          <p:cNvSpPr/>
          <p:nvPr/>
        </p:nvSpPr>
        <p:spPr>
          <a:xfrm>
            <a:off x="8295339" y="2852210"/>
            <a:ext cx="114343" cy="125913"/>
          </a:xfrm>
          <a:prstGeom prst="ellipse">
            <a:avLst/>
          </a:prstGeom>
          <a:solidFill>
            <a:schemeClr val="accent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cxnSp>
        <p:nvCxnSpPr>
          <p:cNvPr id="116" name="Conector recto de flecha 115"/>
          <p:cNvCxnSpPr>
            <a:cxnSpLocks/>
            <a:stCxn id="69" idx="4"/>
          </p:cNvCxnSpPr>
          <p:nvPr/>
        </p:nvCxnSpPr>
        <p:spPr>
          <a:xfrm>
            <a:off x="8613375" y="2974248"/>
            <a:ext cx="0" cy="257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CuadroTexto 116"/>
          <p:cNvSpPr txBox="1"/>
          <p:nvPr/>
        </p:nvSpPr>
        <p:spPr>
          <a:xfrm>
            <a:off x="6096000" y="5552925"/>
            <a:ext cx="3433991" cy="1277273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1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21 de setiembre</a:t>
            </a:r>
          </a:p>
          <a:p>
            <a:r>
              <a:rPr lang="es-PE" sz="11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Entrega Segundo Avance de Tesis</a:t>
            </a:r>
          </a:p>
          <a:p>
            <a:r>
              <a:rPr lang="es-PE" sz="11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28, martes 29, miércoles 30 de setiembre, jueves 01 y viernes 02 de octubre</a:t>
            </a:r>
          </a:p>
          <a:p>
            <a:r>
              <a:rPr lang="es-PE" sz="11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Exposición Segundo Avance de Tesis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PE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Ante Consejo de Investigación/Jurado Examinador</a:t>
            </a:r>
            <a:endParaRPr lang="es-PE" sz="1100" b="1" dirty="0"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sp>
        <p:nvSpPr>
          <p:cNvPr id="143" name="Elipse 142"/>
          <p:cNvSpPr/>
          <p:nvPr/>
        </p:nvSpPr>
        <p:spPr>
          <a:xfrm flipH="1">
            <a:off x="10902739" y="2797630"/>
            <a:ext cx="160065" cy="203468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cxnSp>
        <p:nvCxnSpPr>
          <p:cNvPr id="144" name="Conector recto de flecha 143"/>
          <p:cNvCxnSpPr>
            <a:cxnSpLocks/>
            <a:stCxn id="143" idx="4"/>
          </p:cNvCxnSpPr>
          <p:nvPr/>
        </p:nvCxnSpPr>
        <p:spPr>
          <a:xfrm flipH="1">
            <a:off x="10982086" y="3001098"/>
            <a:ext cx="685" cy="2800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CuadroTexto 144"/>
          <p:cNvSpPr txBox="1"/>
          <p:nvPr/>
        </p:nvSpPr>
        <p:spPr>
          <a:xfrm>
            <a:off x="10005593" y="5782746"/>
            <a:ext cx="1849748" cy="1015663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  <a:latin typeface="Century Gothic" panose="020B0502020202020204" pitchFamily="34" charset="0"/>
              </a:rPr>
              <a:t>01, 02, 03, 04 10, 11 de diciembre</a:t>
            </a:r>
          </a:p>
          <a:p>
            <a:r>
              <a:rPr lang="es-P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Sustentación de Tesis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2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Ante Jurado Examinador</a:t>
            </a:r>
          </a:p>
        </p:txBody>
      </p:sp>
      <p:sp>
        <p:nvSpPr>
          <p:cNvPr id="155" name="Elipse 154"/>
          <p:cNvSpPr/>
          <p:nvPr/>
        </p:nvSpPr>
        <p:spPr>
          <a:xfrm>
            <a:off x="2275260" y="2761484"/>
            <a:ext cx="253970" cy="2877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grpSp>
        <p:nvGrpSpPr>
          <p:cNvPr id="156" name="Grupo 155"/>
          <p:cNvGrpSpPr/>
          <p:nvPr/>
        </p:nvGrpSpPr>
        <p:grpSpPr>
          <a:xfrm>
            <a:off x="2624781" y="2598459"/>
            <a:ext cx="2166099" cy="375968"/>
            <a:chOff x="2140387" y="2611272"/>
            <a:chExt cx="2166099" cy="375968"/>
          </a:xfrm>
        </p:grpSpPr>
        <p:cxnSp>
          <p:nvCxnSpPr>
            <p:cNvPr id="157" name="Conector recto de flecha 156"/>
            <p:cNvCxnSpPr/>
            <p:nvPr/>
          </p:nvCxnSpPr>
          <p:spPr>
            <a:xfrm>
              <a:off x="2218254" y="2611272"/>
              <a:ext cx="2088232" cy="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CuadroTexto 157"/>
            <p:cNvSpPr txBox="1"/>
            <p:nvPr/>
          </p:nvSpPr>
          <p:spPr>
            <a:xfrm>
              <a:off x="2140387" y="2617908"/>
              <a:ext cx="14345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3663" indent="-93663">
                <a:buFont typeface="+mj-lt"/>
                <a:buAutoNum type="alphaLcPeriod"/>
              </a:pPr>
              <a:r>
                <a:rPr lang="es-PE" sz="900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Continuar desarrollando la tesis</a:t>
              </a:r>
            </a:p>
          </p:txBody>
        </p:sp>
      </p:grpSp>
      <p:cxnSp>
        <p:nvCxnSpPr>
          <p:cNvPr id="159" name="Conector recto de flecha 158"/>
          <p:cNvCxnSpPr>
            <a:endCxn id="160" idx="1"/>
          </p:cNvCxnSpPr>
          <p:nvPr/>
        </p:nvCxnSpPr>
        <p:spPr>
          <a:xfrm>
            <a:off x="2410119" y="3048454"/>
            <a:ext cx="208904" cy="12508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CuadroTexto 159"/>
          <p:cNvSpPr txBox="1"/>
          <p:nvPr/>
        </p:nvSpPr>
        <p:spPr>
          <a:xfrm>
            <a:off x="2619023" y="2988876"/>
            <a:ext cx="142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-93663">
              <a:buFont typeface="+mj-lt"/>
              <a:buAutoNum type="alphaLcPeriod" startAt="2"/>
            </a:pPr>
            <a:r>
              <a:rPr lang="es-PE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Subsanar observaciones</a:t>
            </a:r>
          </a:p>
        </p:txBody>
      </p:sp>
      <p:sp>
        <p:nvSpPr>
          <p:cNvPr id="161" name="Elipse 160"/>
          <p:cNvSpPr/>
          <p:nvPr/>
        </p:nvSpPr>
        <p:spPr>
          <a:xfrm>
            <a:off x="4428374" y="2731306"/>
            <a:ext cx="253970" cy="2877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>
                <a:latin typeface="Century Gothic" panose="020B0502020202020204" pitchFamily="34" charset="0"/>
              </a:rPr>
              <a:t>                     </a:t>
            </a:r>
          </a:p>
        </p:txBody>
      </p:sp>
      <p:grpSp>
        <p:nvGrpSpPr>
          <p:cNvPr id="162" name="Grupo 161"/>
          <p:cNvGrpSpPr/>
          <p:nvPr/>
        </p:nvGrpSpPr>
        <p:grpSpPr>
          <a:xfrm>
            <a:off x="4844548" y="2578790"/>
            <a:ext cx="1765184" cy="369332"/>
            <a:chOff x="2218254" y="2592480"/>
            <a:chExt cx="2088232" cy="369332"/>
          </a:xfrm>
        </p:grpSpPr>
        <p:cxnSp>
          <p:nvCxnSpPr>
            <p:cNvPr id="163" name="Conector recto de flecha 162"/>
            <p:cNvCxnSpPr/>
            <p:nvPr/>
          </p:nvCxnSpPr>
          <p:spPr>
            <a:xfrm>
              <a:off x="2218254" y="2611272"/>
              <a:ext cx="2088232" cy="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CuadroTexto 163"/>
            <p:cNvSpPr txBox="1"/>
            <p:nvPr/>
          </p:nvSpPr>
          <p:spPr>
            <a:xfrm>
              <a:off x="2371388" y="2592480"/>
              <a:ext cx="17447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3663" indent="-93663">
                <a:buFont typeface="+mj-lt"/>
                <a:buAutoNum type="alphaLcPeriod"/>
              </a:pPr>
              <a:r>
                <a:rPr lang="es-PE" sz="900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Continuar desarrollando la tesis</a:t>
              </a:r>
            </a:p>
          </p:txBody>
        </p:sp>
      </p:grpSp>
      <p:cxnSp>
        <p:nvCxnSpPr>
          <p:cNvPr id="165" name="Conector recto de flecha 164"/>
          <p:cNvCxnSpPr>
            <a:cxnSpLocks/>
            <a:endCxn id="166" idx="1"/>
          </p:cNvCxnSpPr>
          <p:nvPr/>
        </p:nvCxnSpPr>
        <p:spPr>
          <a:xfrm>
            <a:off x="4620256" y="3007953"/>
            <a:ext cx="377269" cy="15483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CuadroTexto 165"/>
          <p:cNvSpPr txBox="1"/>
          <p:nvPr/>
        </p:nvSpPr>
        <p:spPr>
          <a:xfrm>
            <a:off x="4997525" y="2978122"/>
            <a:ext cx="146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-93663">
              <a:buFont typeface="+mj-lt"/>
              <a:buAutoNum type="alphaLcPeriod" startAt="2"/>
            </a:pPr>
            <a:r>
              <a:rPr lang="es-PE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Subsanar observaciones.</a:t>
            </a:r>
          </a:p>
        </p:txBody>
      </p:sp>
      <p:grpSp>
        <p:nvGrpSpPr>
          <p:cNvPr id="168" name="Grupo 167"/>
          <p:cNvGrpSpPr/>
          <p:nvPr/>
        </p:nvGrpSpPr>
        <p:grpSpPr>
          <a:xfrm>
            <a:off x="6707268" y="2577678"/>
            <a:ext cx="2138463" cy="374306"/>
            <a:chOff x="2261637" y="2611273"/>
            <a:chExt cx="1365951" cy="374306"/>
          </a:xfrm>
        </p:grpSpPr>
        <p:cxnSp>
          <p:nvCxnSpPr>
            <p:cNvPr id="169" name="Conector recto de flecha 168"/>
            <p:cNvCxnSpPr>
              <a:cxnSpLocks/>
            </p:cNvCxnSpPr>
            <p:nvPr/>
          </p:nvCxnSpPr>
          <p:spPr>
            <a:xfrm>
              <a:off x="2376371" y="2611273"/>
              <a:ext cx="1251217" cy="14895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CuadroTexto 169"/>
            <p:cNvSpPr txBox="1"/>
            <p:nvPr/>
          </p:nvSpPr>
          <p:spPr>
            <a:xfrm>
              <a:off x="2261637" y="2616247"/>
              <a:ext cx="1236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3663" indent="-93663">
                <a:buFont typeface="+mj-lt"/>
                <a:buAutoNum type="alphaLcPeriod"/>
              </a:pPr>
              <a:r>
                <a:rPr lang="es-PE" sz="900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Continuar desarrollando la tesis</a:t>
              </a:r>
            </a:p>
          </p:txBody>
        </p:sp>
      </p:grpSp>
      <p:cxnSp>
        <p:nvCxnSpPr>
          <p:cNvPr id="171" name="Conector recto de flecha 170"/>
          <p:cNvCxnSpPr>
            <a:cxnSpLocks/>
          </p:cNvCxnSpPr>
          <p:nvPr/>
        </p:nvCxnSpPr>
        <p:spPr>
          <a:xfrm>
            <a:off x="6613548" y="2992664"/>
            <a:ext cx="278655" cy="5579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Elipse 173"/>
          <p:cNvSpPr/>
          <p:nvPr/>
        </p:nvSpPr>
        <p:spPr>
          <a:xfrm>
            <a:off x="10531629" y="2797629"/>
            <a:ext cx="174544" cy="19124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sp>
        <p:nvSpPr>
          <p:cNvPr id="176" name="CuadroTexto 175"/>
          <p:cNvSpPr txBox="1"/>
          <p:nvPr/>
        </p:nvSpPr>
        <p:spPr>
          <a:xfrm>
            <a:off x="6823795" y="2978007"/>
            <a:ext cx="1193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-93663">
              <a:buFont typeface="+mj-lt"/>
              <a:buAutoNum type="alphaLcPeriod" startAt="2"/>
            </a:pPr>
            <a:r>
              <a:rPr lang="es-PE" sz="900" dirty="0">
                <a:solidFill>
                  <a:srgbClr val="FF0000"/>
                </a:solidFill>
                <a:latin typeface="Century Gothic" panose="020B0502020202020204" pitchFamily="34" charset="0"/>
              </a:rPr>
              <a:t>Subsanar observaciones.</a:t>
            </a:r>
          </a:p>
        </p:txBody>
      </p:sp>
      <p:grpSp>
        <p:nvGrpSpPr>
          <p:cNvPr id="74" name="Grupo 73"/>
          <p:cNvGrpSpPr/>
          <p:nvPr/>
        </p:nvGrpSpPr>
        <p:grpSpPr>
          <a:xfrm>
            <a:off x="7052706" y="2118733"/>
            <a:ext cx="1807392" cy="1041579"/>
            <a:chOff x="4285706" y="1988918"/>
            <a:chExt cx="2088232" cy="1041579"/>
          </a:xfrm>
        </p:grpSpPr>
        <p:cxnSp>
          <p:nvCxnSpPr>
            <p:cNvPr id="75" name="Conector recto de flecha 74"/>
            <p:cNvCxnSpPr/>
            <p:nvPr/>
          </p:nvCxnSpPr>
          <p:spPr>
            <a:xfrm>
              <a:off x="4285706" y="2772138"/>
              <a:ext cx="20882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Conector recto 75"/>
            <p:cNvCxnSpPr/>
            <p:nvPr/>
          </p:nvCxnSpPr>
          <p:spPr>
            <a:xfrm>
              <a:off x="6373938" y="2526441"/>
              <a:ext cx="0" cy="5040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6"/>
            <p:cNvSpPr>
              <a:spLocks noChangeArrowheads="1"/>
            </p:cNvSpPr>
            <p:nvPr/>
          </p:nvSpPr>
          <p:spPr bwMode="auto">
            <a:xfrm>
              <a:off x="4641423" y="1988918"/>
              <a:ext cx="1234938" cy="202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s-MX" altLang="es-PE" sz="1200" b="1" dirty="0">
                  <a:solidFill>
                    <a:srgbClr val="00B050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SEMINARIO DE TESIS IV</a:t>
              </a:r>
              <a:endParaRPr lang="en-US" altLang="es-PE" sz="1600" b="1" dirty="0">
                <a:solidFill>
                  <a:srgbClr val="00B050"/>
                </a:solidFill>
                <a:latin typeface="Century Gothic" panose="020B0502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0" name="Elipse 79"/>
          <p:cNvSpPr/>
          <p:nvPr/>
        </p:nvSpPr>
        <p:spPr>
          <a:xfrm>
            <a:off x="6344573" y="2760698"/>
            <a:ext cx="253970" cy="2877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sp>
        <p:nvSpPr>
          <p:cNvPr id="81" name="CuadroTexto 80"/>
          <p:cNvSpPr txBox="1"/>
          <p:nvPr/>
        </p:nvSpPr>
        <p:spPr>
          <a:xfrm>
            <a:off x="5929812" y="3477626"/>
            <a:ext cx="2312002" cy="1446550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1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06 de julio </a:t>
            </a:r>
          </a:p>
          <a:p>
            <a:r>
              <a:rPr lang="es-PE" sz="11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Entrega Primer Avance de Tesis</a:t>
            </a:r>
          </a:p>
          <a:p>
            <a:r>
              <a:rPr lang="es-PE" sz="11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13, martes 14, miércoles 15, Jueves 16 y viernes 17 de julio</a:t>
            </a:r>
          </a:p>
          <a:p>
            <a:r>
              <a:rPr lang="es-PE" sz="11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Exposición Primer Avance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100" b="1" dirty="0">
                <a:latin typeface="Century Gothic" panose="020B0502020202020204" pitchFamily="34" charset="0"/>
              </a:rPr>
              <a:t>Ante Asesores Metodológicos</a:t>
            </a:r>
            <a:endParaRPr lang="es-PE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9" name="Conector recto de flecha 98"/>
          <p:cNvCxnSpPr>
            <a:cxnSpLocks/>
            <a:stCxn id="174" idx="4"/>
          </p:cNvCxnSpPr>
          <p:nvPr/>
        </p:nvCxnSpPr>
        <p:spPr>
          <a:xfrm flipH="1">
            <a:off x="10604624" y="2988876"/>
            <a:ext cx="14277" cy="1366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de flecha 102"/>
          <p:cNvCxnSpPr>
            <a:cxnSpLocks/>
          </p:cNvCxnSpPr>
          <p:nvPr/>
        </p:nvCxnSpPr>
        <p:spPr>
          <a:xfrm>
            <a:off x="8949807" y="2585125"/>
            <a:ext cx="2112997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6"/>
          <p:cNvGrpSpPr/>
          <p:nvPr/>
        </p:nvGrpSpPr>
        <p:grpSpPr>
          <a:xfrm>
            <a:off x="1497720" y="94060"/>
            <a:ext cx="9175443" cy="1030684"/>
            <a:chOff x="-26282" y="94060"/>
            <a:chExt cx="9175443" cy="1030684"/>
          </a:xfrm>
        </p:grpSpPr>
        <p:pic>
          <p:nvPicPr>
            <p:cNvPr id="109" name="Imagen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8730" y="94060"/>
              <a:ext cx="802805" cy="86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0" name="8 Imagen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535" t="24162" r="37843" b="6349"/>
            <a:stretch>
              <a:fillRect/>
            </a:stretch>
          </p:blipFill>
          <p:spPr bwMode="auto">
            <a:xfrm>
              <a:off x="107503" y="94060"/>
              <a:ext cx="792089" cy="880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11" name="Straight Connector 9"/>
            <p:cNvCxnSpPr/>
            <p:nvPr/>
          </p:nvCxnSpPr>
          <p:spPr>
            <a:xfrm>
              <a:off x="-26282" y="1055982"/>
              <a:ext cx="9170281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0"/>
            <p:cNvCxnSpPr/>
            <p:nvPr/>
          </p:nvCxnSpPr>
          <p:spPr>
            <a:xfrm>
              <a:off x="-21120" y="1124744"/>
              <a:ext cx="9170281" cy="0"/>
            </a:xfrm>
            <a:prstGeom prst="line">
              <a:avLst/>
            </a:prstGeom>
            <a:ln w="57150">
              <a:solidFill>
                <a:srgbClr val="FF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"/>
            <p:cNvSpPr txBox="1"/>
            <p:nvPr/>
          </p:nvSpPr>
          <p:spPr>
            <a:xfrm>
              <a:off x="1475656" y="264585"/>
              <a:ext cx="64087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PE" sz="2400" b="1" dirty="0">
                  <a:solidFill>
                    <a:srgbClr val="002060"/>
                  </a:solidFill>
                  <a:latin typeface="Century Gothic" panose="020B0502020202020204" pitchFamily="34" charset="0"/>
                  <a:cs typeface="Arial" charset="0"/>
                </a:rPr>
                <a:t>CRONOGRAMA DE ENTREGABLES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PE" sz="2400" b="1" dirty="0">
                  <a:solidFill>
                    <a:srgbClr val="002060"/>
                  </a:solidFill>
                  <a:latin typeface="Century Gothic" panose="020B0502020202020204" pitchFamily="34" charset="0"/>
                  <a:cs typeface="Arial" charset="0"/>
                </a:rPr>
                <a:t>COEM - MEM 2026</a:t>
              </a:r>
              <a:endParaRPr lang="en-US" sz="2400" b="1" dirty="0">
                <a:solidFill>
                  <a:srgbClr val="002060"/>
                </a:solidFill>
                <a:latin typeface="Century Gothic" panose="020B0502020202020204" pitchFamily="34" charset="0"/>
                <a:cs typeface="Arial" charset="0"/>
              </a:endParaRPr>
            </a:p>
          </p:txBody>
        </p:sp>
      </p:grpSp>
      <p:pic>
        <p:nvPicPr>
          <p:cNvPr id="67" name="Imagen 6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093" y="1177953"/>
            <a:ext cx="1220857" cy="1115179"/>
          </a:xfrm>
          <a:prstGeom prst="rect">
            <a:avLst/>
          </a:prstGeom>
        </p:spPr>
      </p:pic>
      <p:sp>
        <p:nvSpPr>
          <p:cNvPr id="66" name="CuadroTexto 65"/>
          <p:cNvSpPr txBox="1"/>
          <p:nvPr/>
        </p:nvSpPr>
        <p:spPr>
          <a:xfrm>
            <a:off x="9276382" y="4355662"/>
            <a:ext cx="1646417" cy="1015663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16 de noviembre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Entrega Informe Final de Tesis </a:t>
            </a:r>
            <a:r>
              <a:rPr lang="es-PE" sz="1200" b="1" dirty="0">
                <a:latin typeface="Century Gothic" panose="020B0502020202020204" pitchFamily="34" charset="0"/>
              </a:rPr>
              <a:t>(Corregido)</a:t>
            </a:r>
          </a:p>
        </p:txBody>
      </p:sp>
      <p:sp>
        <p:nvSpPr>
          <p:cNvPr id="69" name="Elipse 68"/>
          <p:cNvSpPr/>
          <p:nvPr/>
        </p:nvSpPr>
        <p:spPr>
          <a:xfrm>
            <a:off x="8526103" y="2783001"/>
            <a:ext cx="174544" cy="19124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DEDB869-09F5-9BEF-7136-C63EA301B83E}"/>
              </a:ext>
            </a:extLst>
          </p:cNvPr>
          <p:cNvSpPr txBox="1"/>
          <p:nvPr/>
        </p:nvSpPr>
        <p:spPr>
          <a:xfrm>
            <a:off x="63276" y="4909764"/>
            <a:ext cx="2934543" cy="1938992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Font typeface="+mj-lt"/>
              <a:buAutoNum type="arabicPeriod"/>
            </a:pPr>
            <a:r>
              <a:rPr lang="es-PE" sz="12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02 de marzo</a:t>
            </a:r>
          </a:p>
          <a:p>
            <a:pPr marL="177800"/>
            <a:r>
              <a:rPr lang="es-P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Entrega Anteproyecto de Tesis para conformidad Asesor Metodológico y Entrega Propuesta Asesor Técnico</a:t>
            </a:r>
          </a:p>
          <a:p>
            <a:pPr marL="177800" indent="-177800">
              <a:buFont typeface="+mj-lt"/>
              <a:buAutoNum type="arabicPeriod" startAt="2"/>
            </a:pPr>
            <a:r>
              <a:rPr lang="es-PE" sz="1200" b="1" dirty="0">
                <a:highlight>
                  <a:srgbClr val="FFFF00"/>
                </a:highlight>
                <a:latin typeface="Century Gothic" panose="020B0502020202020204" pitchFamily="34" charset="0"/>
              </a:rPr>
              <a:t>Lunes 09 de marzo</a:t>
            </a:r>
          </a:p>
          <a:p>
            <a:pPr marL="182563"/>
            <a:r>
              <a:rPr lang="es-PE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Anteproyectos Conformes serán entregados al Consejo de Investigación para su aprobación y revisión.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3EBBE9A-95D3-9F86-77FB-979E9D5FF853}"/>
              </a:ext>
            </a:extLst>
          </p:cNvPr>
          <p:cNvSpPr txBox="1"/>
          <p:nvPr/>
        </p:nvSpPr>
        <p:spPr>
          <a:xfrm>
            <a:off x="247230" y="3455453"/>
            <a:ext cx="1964623" cy="1384995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highlight>
                  <a:srgbClr val="00FF00"/>
                </a:highlight>
                <a:latin typeface="Century Gothic" panose="020B0502020202020204" pitchFamily="34" charset="0"/>
              </a:rPr>
              <a:t>1. </a:t>
            </a:r>
            <a:r>
              <a:rPr lang="es-PE" sz="1200" b="1" dirty="0">
                <a:solidFill>
                  <a:srgbClr val="FF0000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15, 17, 24 de Enero, 03, 10, 17, 24 y 28 de febrero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Seminario de Tesis I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Metodología de la Investigación y Anteproyecto de Tesis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9F1360BF-DE1A-548E-E6C3-C4137BB8F4BA}"/>
              </a:ext>
            </a:extLst>
          </p:cNvPr>
          <p:cNvGrpSpPr/>
          <p:nvPr/>
        </p:nvGrpSpPr>
        <p:grpSpPr>
          <a:xfrm>
            <a:off x="1371839" y="2670572"/>
            <a:ext cx="253970" cy="766114"/>
            <a:chOff x="1369507" y="2745325"/>
            <a:chExt cx="253970" cy="766114"/>
          </a:xfrm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9E0142E-0574-316F-BAF3-A27D332DEE64}"/>
                </a:ext>
              </a:extLst>
            </p:cNvPr>
            <p:cNvSpPr/>
            <p:nvPr/>
          </p:nvSpPr>
          <p:spPr>
            <a:xfrm>
              <a:off x="1369507" y="2745325"/>
              <a:ext cx="253970" cy="287756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>
                <a:latin typeface="Century Gothic" panose="020B0502020202020204" pitchFamily="34" charset="0"/>
              </a:endParaRPr>
            </a:p>
          </p:txBody>
        </p:sp>
        <p:cxnSp>
          <p:nvCxnSpPr>
            <p:cNvPr id="12" name="Conector recto de flecha 11">
              <a:extLst>
                <a:ext uri="{FF2B5EF4-FFF2-40B4-BE49-F238E27FC236}">
                  <a16:creationId xmlns:a16="http://schemas.microsoft.com/office/drawing/2014/main" id="{4418F66E-B9E3-676F-90E8-F8B3C78DA5B3}"/>
                </a:ext>
              </a:extLst>
            </p:cNvPr>
            <p:cNvCxnSpPr>
              <a:cxnSpLocks/>
              <a:stCxn id="11" idx="4"/>
            </p:cNvCxnSpPr>
            <p:nvPr/>
          </p:nvCxnSpPr>
          <p:spPr>
            <a:xfrm>
              <a:off x="1496492" y="3033081"/>
              <a:ext cx="0" cy="4783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A2DD04C-8B61-7233-F82E-29415F8B2DC2}"/>
              </a:ext>
            </a:extLst>
          </p:cNvPr>
          <p:cNvSpPr txBox="1"/>
          <p:nvPr/>
        </p:nvSpPr>
        <p:spPr>
          <a:xfrm>
            <a:off x="2515934" y="3505904"/>
            <a:ext cx="1964623" cy="646331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highlight>
                  <a:srgbClr val="00FF00"/>
                </a:highlight>
                <a:latin typeface="Century Gothic" panose="020B0502020202020204" pitchFamily="34" charset="0"/>
              </a:rPr>
              <a:t>2. </a:t>
            </a:r>
            <a:r>
              <a:rPr lang="es-PE" sz="1200" b="1" dirty="0">
                <a:solidFill>
                  <a:srgbClr val="FF0000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Lunes 17 de marzo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Seminario de Tesis II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Proyecto de Tesis</a:t>
            </a:r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C513D697-7486-7CCF-DC5C-790836F2FCF2}"/>
              </a:ext>
            </a:extLst>
          </p:cNvPr>
          <p:cNvGrpSpPr/>
          <p:nvPr/>
        </p:nvGrpSpPr>
        <p:grpSpPr>
          <a:xfrm>
            <a:off x="4056944" y="2716839"/>
            <a:ext cx="253970" cy="766114"/>
            <a:chOff x="1369507" y="2745325"/>
            <a:chExt cx="253970" cy="766114"/>
          </a:xfrm>
        </p:grpSpPr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61234F8A-2E1B-C794-34F7-EA494608C3CC}"/>
                </a:ext>
              </a:extLst>
            </p:cNvPr>
            <p:cNvSpPr/>
            <p:nvPr/>
          </p:nvSpPr>
          <p:spPr>
            <a:xfrm>
              <a:off x="1369507" y="2745325"/>
              <a:ext cx="253970" cy="287756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>
                <a:latin typeface="Century Gothic" panose="020B0502020202020204" pitchFamily="34" charset="0"/>
              </a:endParaRPr>
            </a:p>
          </p:txBody>
        </p:sp>
        <p:cxnSp>
          <p:nvCxnSpPr>
            <p:cNvPr id="23" name="Conector recto de flecha 22">
              <a:extLst>
                <a:ext uri="{FF2B5EF4-FFF2-40B4-BE49-F238E27FC236}">
                  <a16:creationId xmlns:a16="http://schemas.microsoft.com/office/drawing/2014/main" id="{A65EAF7B-B16B-AD40-645B-2338434705D4}"/>
                </a:ext>
              </a:extLst>
            </p:cNvPr>
            <p:cNvCxnSpPr>
              <a:cxnSpLocks/>
              <a:stCxn id="22" idx="4"/>
            </p:cNvCxnSpPr>
            <p:nvPr/>
          </p:nvCxnSpPr>
          <p:spPr>
            <a:xfrm>
              <a:off x="1496492" y="3033081"/>
              <a:ext cx="0" cy="4783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57F4AACE-261B-51B2-9DA8-D1A3D3102028}"/>
              </a:ext>
            </a:extLst>
          </p:cNvPr>
          <p:cNvGrpSpPr/>
          <p:nvPr/>
        </p:nvGrpSpPr>
        <p:grpSpPr>
          <a:xfrm>
            <a:off x="4826061" y="2739790"/>
            <a:ext cx="253970" cy="766114"/>
            <a:chOff x="1369507" y="2745325"/>
            <a:chExt cx="253970" cy="766114"/>
          </a:xfrm>
        </p:grpSpPr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90CF2018-1E1F-365D-E309-255F09DF0EC3}"/>
                </a:ext>
              </a:extLst>
            </p:cNvPr>
            <p:cNvSpPr/>
            <p:nvPr/>
          </p:nvSpPr>
          <p:spPr>
            <a:xfrm>
              <a:off x="1369507" y="2745325"/>
              <a:ext cx="253970" cy="287756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>
                <a:latin typeface="Century Gothic" panose="020B0502020202020204" pitchFamily="34" charset="0"/>
              </a:endParaRPr>
            </a:p>
          </p:txBody>
        </p:sp>
        <p:cxnSp>
          <p:nvCxnSpPr>
            <p:cNvPr id="40" name="Conector recto de flecha 39">
              <a:extLst>
                <a:ext uri="{FF2B5EF4-FFF2-40B4-BE49-F238E27FC236}">
                  <a16:creationId xmlns:a16="http://schemas.microsoft.com/office/drawing/2014/main" id="{DBD9E993-1E44-5B32-3893-4F03D98F5571}"/>
                </a:ext>
              </a:extLst>
            </p:cNvPr>
            <p:cNvCxnSpPr>
              <a:cxnSpLocks/>
              <a:stCxn id="28" idx="4"/>
            </p:cNvCxnSpPr>
            <p:nvPr/>
          </p:nvCxnSpPr>
          <p:spPr>
            <a:xfrm>
              <a:off x="1496492" y="3033081"/>
              <a:ext cx="0" cy="47835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uadroTexto 40">
            <a:extLst>
              <a:ext uri="{FF2B5EF4-FFF2-40B4-BE49-F238E27FC236}">
                <a16:creationId xmlns:a16="http://schemas.microsoft.com/office/drawing/2014/main" id="{DEF4E8AE-9E27-00F5-7A43-919BAED7F456}"/>
              </a:ext>
            </a:extLst>
          </p:cNvPr>
          <p:cNvSpPr txBox="1"/>
          <p:nvPr/>
        </p:nvSpPr>
        <p:spPr>
          <a:xfrm>
            <a:off x="4640279" y="3487565"/>
            <a:ext cx="1223480" cy="1384995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highlight>
                  <a:srgbClr val="00FF00"/>
                </a:highlight>
                <a:latin typeface="Century Gothic" panose="020B0502020202020204" pitchFamily="34" charset="0"/>
              </a:rPr>
              <a:t>3</a:t>
            </a:r>
            <a:r>
              <a:rPr lang="es-PE" sz="1200" b="1" dirty="0">
                <a:solidFill>
                  <a:srgbClr val="FF0000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. Lunes 16 de junio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Seminario de Tesis III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Primer Avance de Tesis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DC85982C-1A00-6D07-56C4-C1D4BAAFFDDC}"/>
              </a:ext>
            </a:extLst>
          </p:cNvPr>
          <p:cNvCxnSpPr>
            <a:cxnSpLocks/>
          </p:cNvCxnSpPr>
          <p:nvPr/>
        </p:nvCxnSpPr>
        <p:spPr>
          <a:xfrm>
            <a:off x="8347759" y="2891519"/>
            <a:ext cx="0" cy="19810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ipse 52">
            <a:extLst>
              <a:ext uri="{FF2B5EF4-FFF2-40B4-BE49-F238E27FC236}">
                <a16:creationId xmlns:a16="http://schemas.microsoft.com/office/drawing/2014/main" id="{349691D4-3207-7609-C541-B3BD0753D93A}"/>
              </a:ext>
            </a:extLst>
          </p:cNvPr>
          <p:cNvSpPr/>
          <p:nvPr/>
        </p:nvSpPr>
        <p:spPr>
          <a:xfrm>
            <a:off x="8260487" y="2791713"/>
            <a:ext cx="174544" cy="19124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latin typeface="Century Gothic" panose="020B0502020202020204" pitchFamily="34" charset="0"/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CF3EEFD4-FB0F-07A0-2E91-ED92E47A94B1}"/>
              </a:ext>
            </a:extLst>
          </p:cNvPr>
          <p:cNvSpPr txBox="1"/>
          <p:nvPr/>
        </p:nvSpPr>
        <p:spPr>
          <a:xfrm>
            <a:off x="6096000" y="4918767"/>
            <a:ext cx="2382050" cy="646331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highlight>
                  <a:srgbClr val="00FF00"/>
                </a:highlight>
                <a:latin typeface="Century Gothic" panose="020B0502020202020204" pitchFamily="34" charset="0"/>
              </a:rPr>
              <a:t>4. </a:t>
            </a:r>
            <a:r>
              <a:rPr lang="es-PE" sz="1200" b="1" dirty="0">
                <a:solidFill>
                  <a:srgbClr val="FF0000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Lunes 04 de agosto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Seminario de Tesis IV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Segundo Avance de Tesis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210B9B2F-CF84-E0D0-027C-3F35B1D49659}"/>
              </a:ext>
            </a:extLst>
          </p:cNvPr>
          <p:cNvGrpSpPr/>
          <p:nvPr/>
        </p:nvGrpSpPr>
        <p:grpSpPr>
          <a:xfrm>
            <a:off x="9171643" y="2735434"/>
            <a:ext cx="253970" cy="611905"/>
            <a:chOff x="1369507" y="2745325"/>
            <a:chExt cx="253970" cy="611905"/>
          </a:xfrm>
        </p:grpSpPr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D66C188A-4B0C-170F-9895-BF6611BDE0A0}"/>
                </a:ext>
              </a:extLst>
            </p:cNvPr>
            <p:cNvSpPr/>
            <p:nvPr/>
          </p:nvSpPr>
          <p:spPr>
            <a:xfrm>
              <a:off x="1369507" y="2745325"/>
              <a:ext cx="253970" cy="287756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>
                <a:latin typeface="Century Gothic" panose="020B0502020202020204" pitchFamily="34" charset="0"/>
              </a:endParaRPr>
            </a:p>
          </p:txBody>
        </p:sp>
        <p:cxnSp>
          <p:nvCxnSpPr>
            <p:cNvPr id="24" name="Conector recto de flecha 23">
              <a:extLst>
                <a:ext uri="{FF2B5EF4-FFF2-40B4-BE49-F238E27FC236}">
                  <a16:creationId xmlns:a16="http://schemas.microsoft.com/office/drawing/2014/main" id="{7AF4A04C-1784-5C20-0E90-C1292B8CB317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1496492" y="3033081"/>
              <a:ext cx="2125" cy="32414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CuadroTexto 24">
            <a:extLst>
              <a:ext uri="{FF2B5EF4-FFF2-40B4-BE49-F238E27FC236}">
                <a16:creationId xmlns:a16="http://schemas.microsoft.com/office/drawing/2014/main" id="{33896E8E-3FD9-25B1-A0E8-92CA1A317CF4}"/>
              </a:ext>
            </a:extLst>
          </p:cNvPr>
          <p:cNvSpPr txBox="1"/>
          <p:nvPr/>
        </p:nvSpPr>
        <p:spPr>
          <a:xfrm>
            <a:off x="8710290" y="3365642"/>
            <a:ext cx="1781158" cy="830997"/>
          </a:xfrm>
          <a:prstGeom prst="rect">
            <a:avLst/>
          </a:prstGeom>
          <a:noFill/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PE" sz="1200" b="1" dirty="0">
                <a:highlight>
                  <a:srgbClr val="00FF00"/>
                </a:highlight>
                <a:latin typeface="Century Gothic" panose="020B0502020202020204" pitchFamily="34" charset="0"/>
              </a:rPr>
              <a:t>5. </a:t>
            </a:r>
            <a:r>
              <a:rPr lang="es-PE" sz="1200" b="1" dirty="0">
                <a:solidFill>
                  <a:srgbClr val="FF0000"/>
                </a:solidFill>
                <a:highlight>
                  <a:srgbClr val="00FF00"/>
                </a:highlight>
                <a:latin typeface="Century Gothic" panose="020B0502020202020204" pitchFamily="34" charset="0"/>
              </a:rPr>
              <a:t>Lunes 20 de octubre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Seminario de Tesis V</a:t>
            </a:r>
          </a:p>
          <a:p>
            <a:r>
              <a:rPr lang="es-PE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Informe Final de Tesis</a:t>
            </a:r>
          </a:p>
        </p:txBody>
      </p:sp>
    </p:spTree>
    <p:extLst>
      <p:ext uri="{BB962C8B-B14F-4D97-AF65-F5344CB8AC3E}">
        <p14:creationId xmlns:p14="http://schemas.microsoft.com/office/powerpoint/2010/main" val="162112051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8175</TotalTime>
  <Words>311</Words>
  <Application>Microsoft Office PowerPoint</Application>
  <PresentationFormat>Panorámica</PresentationFormat>
  <Paragraphs>55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 agüero echevarria</dc:creator>
  <cp:lastModifiedBy>Oscar Prieto Melendez</cp:lastModifiedBy>
  <cp:revision>69</cp:revision>
  <dcterms:created xsi:type="dcterms:W3CDTF">2020-01-29T17:46:33Z</dcterms:created>
  <dcterms:modified xsi:type="dcterms:W3CDTF">2026-01-05T14:49:40Z</dcterms:modified>
</cp:coreProperties>
</file>